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7" r:id="rId10"/>
    <p:sldId id="268" r:id="rId11"/>
    <p:sldId id="269" r:id="rId12"/>
    <p:sldId id="270" r:id="rId13"/>
    <p:sldId id="266" r:id="rId14"/>
    <p:sldId id="271" r:id="rId15"/>
    <p:sldId id="264" r:id="rId16"/>
    <p:sldId id="26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3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9DCE75B-C2B0-43FC-B9E2-710069ACBA70}"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CFE6D367-862D-4E4A-B033-A46D0E8E461C}" type="slidenum">
              <a:rPr lang="en-US" smtClean="0"/>
              <a:t>‹#›</a:t>
            </a:fld>
            <a:endParaRPr lang="en-US"/>
          </a:p>
        </p:txBody>
      </p:sp>
    </p:spTree>
    <p:extLst>
      <p:ext uri="{BB962C8B-B14F-4D97-AF65-F5344CB8AC3E}">
        <p14:creationId xmlns:p14="http://schemas.microsoft.com/office/powerpoint/2010/main" val="309011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DCE75B-C2B0-43FC-B9E2-710069ACBA70}"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6D367-862D-4E4A-B033-A46D0E8E461C}" type="slidenum">
              <a:rPr lang="en-US" smtClean="0"/>
              <a:t>‹#›</a:t>
            </a:fld>
            <a:endParaRPr lang="en-US"/>
          </a:p>
        </p:txBody>
      </p:sp>
    </p:spTree>
    <p:extLst>
      <p:ext uri="{BB962C8B-B14F-4D97-AF65-F5344CB8AC3E}">
        <p14:creationId xmlns:p14="http://schemas.microsoft.com/office/powerpoint/2010/main" val="2595225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DCE75B-C2B0-43FC-B9E2-710069ACBA70}"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6D367-862D-4E4A-B033-A46D0E8E461C}" type="slidenum">
              <a:rPr lang="en-US" smtClean="0"/>
              <a:t>‹#›</a:t>
            </a:fld>
            <a:endParaRPr lang="en-US"/>
          </a:p>
        </p:txBody>
      </p:sp>
    </p:spTree>
    <p:extLst>
      <p:ext uri="{BB962C8B-B14F-4D97-AF65-F5344CB8AC3E}">
        <p14:creationId xmlns:p14="http://schemas.microsoft.com/office/powerpoint/2010/main" val="338441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DCE75B-C2B0-43FC-B9E2-710069ACBA70}"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6D367-862D-4E4A-B033-A46D0E8E461C}" type="slidenum">
              <a:rPr lang="en-US" smtClean="0"/>
              <a:t>‹#›</a:t>
            </a:fld>
            <a:endParaRPr lang="en-US"/>
          </a:p>
        </p:txBody>
      </p:sp>
    </p:spTree>
    <p:extLst>
      <p:ext uri="{BB962C8B-B14F-4D97-AF65-F5344CB8AC3E}">
        <p14:creationId xmlns:p14="http://schemas.microsoft.com/office/powerpoint/2010/main" val="1006446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39DCE75B-C2B0-43FC-B9E2-710069ACBA70}" type="datetimeFigureOut">
              <a:rPr lang="en-US" smtClean="0"/>
              <a:t>3/3/2023</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CFE6D367-862D-4E4A-B033-A46D0E8E461C}" type="slidenum">
              <a:rPr lang="en-US" smtClean="0"/>
              <a:t>‹#›</a:t>
            </a:fld>
            <a:endParaRPr lang="en-US"/>
          </a:p>
        </p:txBody>
      </p:sp>
    </p:spTree>
    <p:extLst>
      <p:ext uri="{BB962C8B-B14F-4D97-AF65-F5344CB8AC3E}">
        <p14:creationId xmlns:p14="http://schemas.microsoft.com/office/powerpoint/2010/main" val="1279099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9DCE75B-C2B0-43FC-B9E2-710069ACBA70}" type="datetimeFigureOut">
              <a:rPr lang="en-US" smtClean="0"/>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6D367-862D-4E4A-B033-A46D0E8E461C}" type="slidenum">
              <a:rPr lang="en-US" smtClean="0"/>
              <a:t>‹#›</a:t>
            </a:fld>
            <a:endParaRPr lang="en-US"/>
          </a:p>
        </p:txBody>
      </p:sp>
    </p:spTree>
    <p:extLst>
      <p:ext uri="{BB962C8B-B14F-4D97-AF65-F5344CB8AC3E}">
        <p14:creationId xmlns:p14="http://schemas.microsoft.com/office/powerpoint/2010/main" val="988357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9DCE75B-C2B0-43FC-B9E2-710069ACBA70}" type="datetimeFigureOut">
              <a:rPr lang="en-US" smtClean="0"/>
              <a:t>3/3/2023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E6D367-862D-4E4A-B033-A46D0E8E461C}" type="slidenum">
              <a:rPr lang="en-US" smtClean="0"/>
              <a:t>‹#›</a:t>
            </a:fld>
            <a:endParaRPr lang="en-US"/>
          </a:p>
        </p:txBody>
      </p:sp>
    </p:spTree>
    <p:extLst>
      <p:ext uri="{BB962C8B-B14F-4D97-AF65-F5344CB8AC3E}">
        <p14:creationId xmlns:p14="http://schemas.microsoft.com/office/powerpoint/2010/main" val="1087715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9DCE75B-C2B0-43FC-B9E2-710069ACBA70}" type="datetimeFigureOut">
              <a:rPr lang="en-US" smtClean="0"/>
              <a:t>3/3/2023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E6D367-862D-4E4A-B033-A46D0E8E461C}" type="slidenum">
              <a:rPr lang="en-US" smtClean="0"/>
              <a:t>‹#›</a:t>
            </a:fld>
            <a:endParaRPr lang="en-US"/>
          </a:p>
        </p:txBody>
      </p:sp>
    </p:spTree>
    <p:extLst>
      <p:ext uri="{BB962C8B-B14F-4D97-AF65-F5344CB8AC3E}">
        <p14:creationId xmlns:p14="http://schemas.microsoft.com/office/powerpoint/2010/main" val="4265477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DCE75B-C2B0-43FC-B9E2-710069ACBA70}" type="datetimeFigureOut">
              <a:rPr lang="en-US" smtClean="0"/>
              <a:t>3/3/2023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E6D367-862D-4E4A-B033-A46D0E8E461C}" type="slidenum">
              <a:rPr lang="en-US" smtClean="0"/>
              <a:t>‹#›</a:t>
            </a:fld>
            <a:endParaRPr lang="en-US"/>
          </a:p>
        </p:txBody>
      </p:sp>
    </p:spTree>
    <p:extLst>
      <p:ext uri="{BB962C8B-B14F-4D97-AF65-F5344CB8AC3E}">
        <p14:creationId xmlns:p14="http://schemas.microsoft.com/office/powerpoint/2010/main" val="2212115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DCE75B-C2B0-43FC-B9E2-710069ACBA70}" type="datetimeFigureOut">
              <a:rPr lang="en-US" smtClean="0"/>
              <a:t>3/3/2023</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CFE6D367-862D-4E4A-B033-A46D0E8E461C}" type="slidenum">
              <a:rPr lang="en-US" smtClean="0"/>
              <a:t>‹#›</a:t>
            </a:fld>
            <a:endParaRPr lang="en-US"/>
          </a:p>
        </p:txBody>
      </p:sp>
    </p:spTree>
    <p:extLst>
      <p:ext uri="{BB962C8B-B14F-4D97-AF65-F5344CB8AC3E}">
        <p14:creationId xmlns:p14="http://schemas.microsoft.com/office/powerpoint/2010/main" val="3116059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DCE75B-C2B0-43FC-B9E2-710069ACBA70}" type="datetimeFigureOut">
              <a:rPr lang="en-US" smtClean="0"/>
              <a:t>3/3/2023</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CFE6D367-862D-4E4A-B033-A46D0E8E461C}" type="slidenum">
              <a:rPr lang="en-US" smtClean="0"/>
              <a:t>‹#›</a:t>
            </a:fld>
            <a:endParaRPr lang="en-US"/>
          </a:p>
        </p:txBody>
      </p:sp>
    </p:spTree>
    <p:extLst>
      <p:ext uri="{BB962C8B-B14F-4D97-AF65-F5344CB8AC3E}">
        <p14:creationId xmlns:p14="http://schemas.microsoft.com/office/powerpoint/2010/main" val="4233044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39DCE75B-C2B0-43FC-B9E2-710069ACBA70}" type="datetimeFigureOut">
              <a:rPr lang="en-US" smtClean="0"/>
              <a:t>3/3/2023</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CFE6D367-862D-4E4A-B033-A46D0E8E461C}" type="slidenum">
              <a:rPr lang="en-US" smtClean="0"/>
              <a:t>‹#›</a:t>
            </a:fld>
            <a:endParaRPr lang="en-US"/>
          </a:p>
        </p:txBody>
      </p:sp>
    </p:spTree>
    <p:extLst>
      <p:ext uri="{BB962C8B-B14F-4D97-AF65-F5344CB8AC3E}">
        <p14:creationId xmlns:p14="http://schemas.microsoft.com/office/powerpoint/2010/main" val="875653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823" y="1"/>
            <a:ext cx="11844471" cy="6768268"/>
          </a:xfrm>
        </p:spPr>
        <p:txBody>
          <a:bodyPr>
            <a:noAutofit/>
          </a:bodyPr>
          <a:lstStyle/>
          <a:p>
            <a:pPr algn="ctr"/>
            <a:r>
              <a:rPr lang="en-US" sz="2000" b="1" dirty="0" smtClean="0">
                <a:latin typeface="Times New Roman" panose="02020603050405020304" pitchFamily="18" charset="0"/>
                <a:cs typeface="Times New Roman" panose="02020603050405020304" pitchFamily="18" charset="0"/>
              </a:rPr>
              <a:t/>
            </a:r>
            <a:br>
              <a:rPr lang="en-US" sz="2000" b="1" dirty="0" smtClean="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a:r>
            <a:br>
              <a:rPr lang="en-US" sz="2000" b="1" dirty="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
            </a:r>
            <a:br>
              <a:rPr lang="en-US" sz="2000" b="1" dirty="0" smtClean="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a:r>
            <a:br>
              <a:rPr lang="en-US" sz="2000" b="1" dirty="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
            </a:r>
            <a:br>
              <a:rPr lang="en-US" sz="2000" b="1" dirty="0" smtClean="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TECHNICAL UNIVERSITY </a:t>
            </a:r>
            <a:r>
              <a:rPr lang="en-US" sz="2000" b="1" dirty="0">
                <a:latin typeface="Times New Roman" panose="02020603050405020304" pitchFamily="18" charset="0"/>
                <a:cs typeface="Times New Roman" panose="02020603050405020304" pitchFamily="18" charset="0"/>
              </a:rPr>
              <a:t>OF </a:t>
            </a:r>
            <a:r>
              <a:rPr lang="en-US" sz="2000" b="1" dirty="0" smtClean="0">
                <a:latin typeface="Times New Roman" panose="02020603050405020304" pitchFamily="18" charset="0"/>
                <a:cs typeface="Times New Roman" panose="02020603050405020304" pitchFamily="18" charset="0"/>
              </a:rPr>
              <a:t>KENYA</a:t>
            </a:r>
            <a:r>
              <a:rPr lang="en-US" sz="2000" b="1" dirty="0">
                <a:latin typeface="Times New Roman" panose="02020603050405020304" pitchFamily="18" charset="0"/>
                <a:cs typeface="Times New Roman" panose="02020603050405020304" pitchFamily="18" charset="0"/>
              </a:rPr>
              <a:t/>
            </a:r>
            <a:br>
              <a:rPr lang="en-US" sz="2000" b="1" dirty="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
            </a:r>
            <a:br>
              <a:rPr lang="en-US" sz="2000" b="1" dirty="0" smtClean="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a:r>
            <a:br>
              <a:rPr lang="en-US" sz="2000" b="1" dirty="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
            </a:r>
            <a:br>
              <a:rPr lang="en-US" sz="2000" b="1" dirty="0" smtClean="0">
                <a:latin typeface="Times New Roman" panose="02020603050405020304" pitchFamily="18" charset="0"/>
                <a:cs typeface="Times New Roman" panose="02020603050405020304" pitchFamily="18" charset="0"/>
              </a:rPr>
            </a:br>
            <a:r>
              <a:rPr lang="en-US" sz="3200" b="1" dirty="0" smtClean="0">
                <a:latin typeface="Times New Roman" panose="02020603050405020304" pitchFamily="18" charset="0"/>
                <a:cs typeface="Times New Roman" panose="02020603050405020304" pitchFamily="18" charset="0"/>
              </a:rPr>
              <a:t>A </a:t>
            </a:r>
            <a:r>
              <a:rPr lang="en-US" sz="3200" b="1" dirty="0">
                <a:latin typeface="Times New Roman" panose="02020603050405020304" pitchFamily="18" charset="0"/>
                <a:cs typeface="Times New Roman" panose="02020603050405020304" pitchFamily="18" charset="0"/>
              </a:rPr>
              <a:t>GIS Application in Competency-Based Curriculum Schools Accessibility Mapping and Proposing Future Secondary Schools Locations</a:t>
            </a:r>
            <a:r>
              <a:rPr lang="en-US" sz="3200" b="1" dirty="0" smtClean="0">
                <a:latin typeface="Times New Roman" panose="02020603050405020304" pitchFamily="18" charset="0"/>
                <a:cs typeface="Times New Roman" panose="02020603050405020304" pitchFamily="18" charset="0"/>
              </a:rPr>
              <a:t>:</a:t>
            </a:r>
            <a:r>
              <a:rPr lang="en-US" sz="3200" b="1" dirty="0" smtClean="0">
                <a:effectLst/>
                <a:latin typeface="Times New Roman" panose="02020603050405020304" pitchFamily="18" charset="0"/>
                <a:cs typeface="Times New Roman" panose="02020603050405020304" pitchFamily="18" charset="0"/>
              </a:rPr>
              <a:t/>
            </a:r>
            <a:br>
              <a:rPr lang="en-US" sz="3200" b="1" dirty="0" smtClean="0">
                <a:effectLst/>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Case Study of Makadara Sub-County.</a:t>
            </a:r>
            <a:r>
              <a:rPr lang="en-US" sz="3200" b="1" dirty="0" smtClean="0">
                <a:effectLst/>
                <a:latin typeface="Times New Roman" panose="02020603050405020304" pitchFamily="18" charset="0"/>
                <a:cs typeface="Times New Roman" panose="02020603050405020304" pitchFamily="18" charset="0"/>
              </a:rPr>
              <a:t/>
            </a:r>
            <a:br>
              <a:rPr lang="en-US" sz="3200" b="1" dirty="0" smtClean="0">
                <a:effectLst/>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 </a:t>
            </a:r>
            <a:r>
              <a:rPr lang="en-US" sz="3200" dirty="0" smtClean="0">
                <a:effectLst/>
                <a:latin typeface="Times New Roman" panose="02020603050405020304" pitchFamily="18" charset="0"/>
                <a:cs typeface="Times New Roman" panose="02020603050405020304" pitchFamily="18" charset="0"/>
              </a:rPr>
              <a:t/>
            </a:r>
            <a:br>
              <a:rPr lang="en-US" sz="3200" dirty="0" smtClean="0">
                <a:effectLst/>
                <a:latin typeface="Times New Roman" panose="02020603050405020304" pitchFamily="18" charset="0"/>
                <a:cs typeface="Times New Roman" panose="02020603050405020304" pitchFamily="18" charset="0"/>
              </a:rPr>
            </a:br>
            <a:r>
              <a:rPr lang="en-US" sz="3200" cap="none" dirty="0" smtClean="0">
                <a:latin typeface="Times New Roman" panose="02020603050405020304" pitchFamily="18" charset="0"/>
                <a:cs typeface="Times New Roman" panose="02020603050405020304" pitchFamily="18" charset="0"/>
              </a:rPr>
              <a:t>By</a:t>
            </a:r>
            <a:r>
              <a:rPr lang="en-US" sz="3200" cap="none" dirty="0" smtClean="0">
                <a:effectLst/>
                <a:latin typeface="Times New Roman" panose="02020603050405020304" pitchFamily="18" charset="0"/>
                <a:cs typeface="Times New Roman" panose="02020603050405020304" pitchFamily="18" charset="0"/>
              </a:rPr>
              <a:t/>
            </a:r>
            <a:br>
              <a:rPr lang="en-US" sz="3200" cap="none" dirty="0" smtClean="0">
                <a:effectLst/>
                <a:latin typeface="Times New Roman" panose="02020603050405020304" pitchFamily="18" charset="0"/>
                <a:cs typeface="Times New Roman" panose="02020603050405020304" pitchFamily="18" charset="0"/>
              </a:rPr>
            </a:br>
            <a:r>
              <a:rPr lang="en-US" sz="3200" cap="none" dirty="0" smtClean="0">
                <a:latin typeface="Times New Roman" panose="02020603050405020304" pitchFamily="18" charset="0"/>
                <a:cs typeface="Times New Roman" panose="02020603050405020304" pitchFamily="18" charset="0"/>
              </a:rPr>
              <a:t>Theresa </a:t>
            </a:r>
            <a:r>
              <a:rPr lang="en-US" sz="3200" cap="none" dirty="0" err="1" smtClean="0">
                <a:latin typeface="Times New Roman" panose="02020603050405020304" pitchFamily="18" charset="0"/>
                <a:cs typeface="Times New Roman" panose="02020603050405020304" pitchFamily="18" charset="0"/>
              </a:rPr>
              <a:t>Nyatichi</a:t>
            </a:r>
            <a:r>
              <a:rPr lang="en-US" sz="3200" cap="none" dirty="0" smtClean="0">
                <a:latin typeface="Times New Roman" panose="02020603050405020304" pitchFamily="18" charset="0"/>
                <a:cs typeface="Times New Roman" panose="02020603050405020304" pitchFamily="18" charset="0"/>
              </a:rPr>
              <a:t> Monari</a:t>
            </a:r>
            <a:r>
              <a:rPr lang="en-US" sz="3200" cap="none" dirty="0" smtClean="0">
                <a:effectLst/>
                <a:latin typeface="Times New Roman" panose="02020603050405020304" pitchFamily="18" charset="0"/>
                <a:cs typeface="Times New Roman" panose="02020603050405020304" pitchFamily="18" charset="0"/>
              </a:rPr>
              <a:t/>
            </a:r>
            <a:br>
              <a:rPr lang="en-US" sz="3200" cap="none" dirty="0" smtClean="0">
                <a:effectLst/>
                <a:latin typeface="Times New Roman" panose="02020603050405020304" pitchFamily="18" charset="0"/>
                <a:cs typeface="Times New Roman" panose="02020603050405020304" pitchFamily="18" charset="0"/>
              </a:rPr>
            </a:br>
            <a:r>
              <a:rPr lang="en-US" sz="3200" cap="none" dirty="0" smtClean="0">
                <a:latin typeface="Times New Roman" panose="02020603050405020304" pitchFamily="18" charset="0"/>
                <a:cs typeface="Times New Roman" panose="02020603050405020304" pitchFamily="18" charset="0"/>
              </a:rPr>
              <a:t>ESSI/01552/2018</a:t>
            </a:r>
            <a:br>
              <a:rPr lang="en-US" sz="3200" cap="none" dirty="0" smtClean="0">
                <a:latin typeface="Times New Roman" panose="02020603050405020304" pitchFamily="18" charset="0"/>
                <a:cs typeface="Times New Roman" panose="02020603050405020304" pitchFamily="18" charset="0"/>
              </a:rPr>
            </a:br>
            <a:r>
              <a:rPr lang="en-US" sz="3200" cap="none" dirty="0" smtClean="0">
                <a:latin typeface="Times New Roman" panose="02020603050405020304" pitchFamily="18" charset="0"/>
                <a:cs typeface="Times New Roman" panose="02020603050405020304" pitchFamily="18" charset="0"/>
              </a:rPr>
              <a:t>March, 2023</a:t>
            </a:r>
            <a:br>
              <a:rPr lang="en-US" sz="3200" cap="none" dirty="0" smtClean="0">
                <a:latin typeface="Times New Roman" panose="02020603050405020304" pitchFamily="18" charset="0"/>
                <a:cs typeface="Times New Roman" panose="02020603050405020304" pitchFamily="18" charset="0"/>
              </a:rPr>
            </a:br>
            <a:r>
              <a:rPr lang="en-US" sz="3200" cap="none" dirty="0" smtClean="0">
                <a:latin typeface="Times New Roman" panose="02020603050405020304" pitchFamily="18" charset="0"/>
                <a:cs typeface="Times New Roman" panose="02020603050405020304" pitchFamily="18" charset="0"/>
              </a:rPr>
              <a:t/>
            </a:r>
            <a:br>
              <a:rPr lang="en-US" sz="3200" cap="none" dirty="0" smtClean="0">
                <a:latin typeface="Times New Roman" panose="02020603050405020304" pitchFamily="18" charset="0"/>
                <a:cs typeface="Times New Roman" panose="02020603050405020304" pitchFamily="18" charset="0"/>
              </a:rPr>
            </a:br>
            <a:r>
              <a:rPr lang="en-US" sz="3200" cap="none" dirty="0" smtClean="0">
                <a:latin typeface="Times New Roman" panose="02020603050405020304" pitchFamily="18" charset="0"/>
                <a:cs typeface="Times New Roman" panose="02020603050405020304" pitchFamily="18" charset="0"/>
              </a:rPr>
              <a:t>Supervisor: Mr. Tom Mumo</a:t>
            </a:r>
            <a:endParaRPr lang="en-US" sz="3200" cap="none" dirty="0">
              <a:effectLst/>
              <a:latin typeface="Times New Roman" panose="02020603050405020304" pitchFamily="18" charset="0"/>
              <a:cs typeface="Times New Roman" panose="02020603050405020304" pitchFamily="18" charset="0"/>
            </a:endParaRPr>
          </a:p>
        </p:txBody>
      </p:sp>
      <p:pic>
        <p:nvPicPr>
          <p:cNvPr id="4" name="Picture 3" descr="C:\Users\Serenge\Desktop\155712_560712413959544_987212059_n.jpg"/>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4768553" y="68366"/>
            <a:ext cx="2461189" cy="1273324"/>
          </a:xfrm>
          <a:prstGeom prst="rect">
            <a:avLst/>
          </a:prstGeom>
        </p:spPr>
      </p:pic>
    </p:spTree>
    <p:extLst>
      <p:ext uri="{BB962C8B-B14F-4D97-AF65-F5344CB8AC3E}">
        <p14:creationId xmlns:p14="http://schemas.microsoft.com/office/powerpoint/2010/main" val="19311675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2551"/>
            <a:ext cx="10515600" cy="734937"/>
          </a:xfrm>
        </p:spPr>
        <p:txBody>
          <a:bodyPr>
            <a:normAutofit fontScale="90000"/>
          </a:bodyPr>
          <a:lstStyle/>
          <a:p>
            <a:r>
              <a:rPr lang="en-US" sz="2800" b="1" dirty="0" smtClean="0">
                <a:latin typeface="Times New Roman" panose="02020603050405020304" pitchFamily="18" charset="0"/>
                <a:cs typeface="Times New Roman" panose="02020603050405020304" pitchFamily="18" charset="0"/>
              </a:rPr>
              <a:t>iii) Proximity Analysis(</a:t>
            </a:r>
            <a:r>
              <a:rPr lang="en-US" sz="2800" b="1" dirty="0">
                <a:latin typeface="Times New Roman" panose="02020603050405020304" pitchFamily="18" charset="0"/>
                <a:cs typeface="Times New Roman" panose="02020603050405020304" pitchFamily="18" charset="0"/>
              </a:rPr>
              <a:t>Near analysis of roads and </a:t>
            </a:r>
            <a:r>
              <a:rPr lang="en-US" sz="2800" b="1" dirty="0" smtClean="0">
                <a:latin typeface="Times New Roman" panose="02020603050405020304" pitchFamily="18" charset="0"/>
                <a:cs typeface="Times New Roman" panose="02020603050405020304" pitchFamily="18" charset="0"/>
              </a:rPr>
              <a:t>schools)</a:t>
            </a:r>
            <a:endParaRPr lang="en-US" sz="2800"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838200" y="709612"/>
            <a:ext cx="8647632" cy="6007381"/>
          </a:xfrm>
          <a:prstGeom prst="rect">
            <a:avLst/>
          </a:prstGeom>
        </p:spPr>
      </p:pic>
    </p:spTree>
    <p:extLst>
      <p:ext uri="{BB962C8B-B14F-4D97-AF65-F5344CB8AC3E}">
        <p14:creationId xmlns:p14="http://schemas.microsoft.com/office/powerpoint/2010/main" val="36617749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1096"/>
            <a:ext cx="10515600" cy="658026"/>
          </a:xfrm>
        </p:spPr>
        <p:txBody>
          <a:bodyPr>
            <a:normAutofit fontScale="90000"/>
          </a:bodyPr>
          <a:lstStyle/>
          <a:p>
            <a:r>
              <a:rPr lang="en-US" sz="2800" b="1" dirty="0" smtClean="0">
                <a:latin typeface="Times New Roman" panose="02020603050405020304" pitchFamily="18" charset="0"/>
                <a:cs typeface="Times New Roman" panose="02020603050405020304" pitchFamily="18" charset="0"/>
              </a:rPr>
              <a:t>iv) </a:t>
            </a:r>
            <a:r>
              <a:rPr lang="en-US" sz="2800" b="1" dirty="0">
                <a:latin typeface="Times New Roman" panose="02020603050405020304" pitchFamily="18" charset="0"/>
                <a:cs typeface="Times New Roman" panose="02020603050405020304" pitchFamily="18" charset="0"/>
              </a:rPr>
              <a:t>Primary schools catchment areas in Makadara Sub-county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1492" y="768350"/>
            <a:ext cx="9041449" cy="5914461"/>
          </a:xfrm>
        </p:spPr>
      </p:pic>
    </p:spTree>
    <p:extLst>
      <p:ext uri="{BB962C8B-B14F-4D97-AF65-F5344CB8AC3E}">
        <p14:creationId xmlns:p14="http://schemas.microsoft.com/office/powerpoint/2010/main" val="594245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280"/>
            <a:ext cx="10515600" cy="709300"/>
          </a:xfrm>
        </p:spPr>
        <p:txBody>
          <a:bodyPr>
            <a:normAutofit/>
          </a:bodyPr>
          <a:lstStyle/>
          <a:p>
            <a:r>
              <a:rPr lang="en-US" sz="2800" b="1" dirty="0" smtClean="0">
                <a:latin typeface="Times New Roman" panose="02020603050405020304" pitchFamily="18" charset="0"/>
                <a:cs typeface="Times New Roman" panose="02020603050405020304" pitchFamily="18" charset="0"/>
              </a:rPr>
              <a:t>v)</a:t>
            </a:r>
            <a:r>
              <a:rPr lang="en-US" sz="2800" b="1" dirty="0">
                <a:latin typeface="Times New Roman" panose="02020603050405020304" pitchFamily="18" charset="0"/>
                <a:cs typeface="Times New Roman" panose="02020603050405020304" pitchFamily="18" charset="0"/>
              </a:rPr>
              <a:t> Proposed CBC (Primary) Schools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1491" y="760413"/>
            <a:ext cx="9332007" cy="5930944"/>
          </a:xfrm>
        </p:spPr>
      </p:pic>
    </p:spTree>
    <p:extLst>
      <p:ext uri="{BB962C8B-B14F-4D97-AF65-F5344CB8AC3E}">
        <p14:creationId xmlns:p14="http://schemas.microsoft.com/office/powerpoint/2010/main" val="42914862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2551"/>
            <a:ext cx="10515600" cy="863124"/>
          </a:xfrm>
        </p:spPr>
        <p:txBody>
          <a:bodyPr>
            <a:normAutofit/>
          </a:bodyPr>
          <a:lstStyle/>
          <a:p>
            <a:r>
              <a:rPr lang="en-US" sz="2800" b="1" dirty="0">
                <a:latin typeface="Times New Roman" panose="02020603050405020304" pitchFamily="18" charset="0"/>
                <a:cs typeface="Times New Roman" panose="02020603050405020304" pitchFamily="18" charset="0"/>
              </a:rPr>
              <a:t>v</a:t>
            </a:r>
            <a:r>
              <a:rPr lang="en-US" sz="2800" b="1" dirty="0" smtClean="0">
                <a:latin typeface="Times New Roman" panose="02020603050405020304" pitchFamily="18" charset="0"/>
                <a:cs typeface="Times New Roman" panose="02020603050405020304" pitchFamily="18" charset="0"/>
              </a:rPr>
              <a:t>i) </a:t>
            </a:r>
            <a:r>
              <a:rPr lang="en-US" sz="2800" b="1" dirty="0">
                <a:latin typeface="Times New Roman" panose="02020603050405020304" pitchFamily="18" charset="0"/>
                <a:cs typeface="Times New Roman" panose="02020603050405020304" pitchFamily="18" charset="0"/>
              </a:rPr>
              <a:t>Distribution of secondary schools in Makadara sub-county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6771" y="896938"/>
            <a:ext cx="9596926" cy="5879877"/>
          </a:xfrm>
        </p:spPr>
      </p:pic>
    </p:spTree>
    <p:extLst>
      <p:ext uri="{BB962C8B-B14F-4D97-AF65-F5344CB8AC3E}">
        <p14:creationId xmlns:p14="http://schemas.microsoft.com/office/powerpoint/2010/main" val="2481809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8187"/>
            <a:ext cx="10515600" cy="700755"/>
          </a:xfrm>
        </p:spPr>
        <p:txBody>
          <a:bodyPr>
            <a:normAutofit/>
          </a:bodyPr>
          <a:lstStyle/>
          <a:p>
            <a:r>
              <a:rPr lang="en-US" sz="2800" b="1" dirty="0" smtClean="0">
                <a:latin typeface="Times New Roman" panose="02020603050405020304" pitchFamily="18" charset="0"/>
                <a:cs typeface="Times New Roman" panose="02020603050405020304" pitchFamily="18" charset="0"/>
              </a:rPr>
              <a:t>vii) </a:t>
            </a:r>
            <a:r>
              <a:rPr lang="en-US" sz="2800" b="1" dirty="0">
                <a:latin typeface="Times New Roman" panose="02020603050405020304" pitchFamily="18" charset="0"/>
                <a:cs typeface="Times New Roman" panose="02020603050405020304" pitchFamily="18" charset="0"/>
              </a:rPr>
              <a:t>Proposed secondary schools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1" y="828675"/>
            <a:ext cx="9245836" cy="5956686"/>
          </a:xfrm>
        </p:spPr>
      </p:pic>
    </p:spTree>
    <p:extLst>
      <p:ext uri="{BB962C8B-B14F-4D97-AF65-F5344CB8AC3E}">
        <p14:creationId xmlns:p14="http://schemas.microsoft.com/office/powerpoint/2010/main" val="5691490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0917"/>
            <a:ext cx="10515600" cy="914399"/>
          </a:xfrm>
        </p:spPr>
        <p:txBody>
          <a:bodyPr/>
          <a:lstStyle/>
          <a:p>
            <a:r>
              <a:rPr lang="en-US" b="1" dirty="0" smtClean="0">
                <a:latin typeface="Times New Roman" panose="02020603050405020304" pitchFamily="18" charset="0"/>
                <a:cs typeface="Times New Roman" panose="02020603050405020304" pitchFamily="18" charset="0"/>
              </a:rPr>
              <a:t>Conclusion</a:t>
            </a:r>
            <a:endParaRPr lang="en-US" b="1" dirty="0"/>
          </a:p>
        </p:txBody>
      </p:sp>
      <p:sp>
        <p:nvSpPr>
          <p:cNvPr id="3" name="Content Placeholder 2"/>
          <p:cNvSpPr>
            <a:spLocks noGrp="1"/>
          </p:cNvSpPr>
          <p:nvPr>
            <p:ph idx="1"/>
          </p:nvPr>
        </p:nvSpPr>
        <p:spPr>
          <a:xfrm>
            <a:off x="838200" y="948583"/>
            <a:ext cx="10515600" cy="5674408"/>
          </a:xfrm>
        </p:spPr>
        <p:txBody>
          <a:bodyPr>
            <a:normAutofit/>
          </a:bodyPr>
          <a:lstStyle/>
          <a:p>
            <a:pPr>
              <a:lnSpc>
                <a:spcPct val="200000"/>
              </a:lnSpc>
            </a:pPr>
            <a:r>
              <a:rPr lang="en-US" sz="2800" dirty="0" smtClean="0">
                <a:latin typeface="Times New Roman" panose="02020603050405020304" pitchFamily="18" charset="0"/>
                <a:cs typeface="Times New Roman" panose="02020603050405020304" pitchFamily="18" charset="0"/>
              </a:rPr>
              <a:t> Access to education as indicated by school enrolments has a direct relationship with the population’s physical access as measured by the proximity of schools to roads. </a:t>
            </a:r>
          </a:p>
          <a:p>
            <a:pPr>
              <a:lnSpc>
                <a:spcPct val="200000"/>
              </a:lnSpc>
            </a:pPr>
            <a:r>
              <a:rPr lang="en-US" sz="2800" dirty="0" smtClean="0">
                <a:latin typeface="Times New Roman" panose="02020603050405020304" pitchFamily="18" charset="0"/>
                <a:cs typeface="Times New Roman" panose="02020603050405020304" pitchFamily="18" charset="0"/>
              </a:rPr>
              <a:t>Increasing the number of schools and improving the condition of roads will increase the chances of school children accessing education.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29515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099"/>
            <a:ext cx="10515600" cy="888763"/>
          </a:xfrm>
        </p:spPr>
        <p:txBody>
          <a:bodyPr/>
          <a:lstStyle/>
          <a:p>
            <a:r>
              <a:rPr lang="en-US" b="1" dirty="0" smtClean="0">
                <a:latin typeface="Times New Roman" panose="02020603050405020304" pitchFamily="18" charset="0"/>
                <a:cs typeface="Times New Roman" panose="02020603050405020304" pitchFamily="18" charset="0"/>
              </a:rPr>
              <a:t>Recommendations</a:t>
            </a:r>
            <a:endParaRPr lang="en-US" dirty="0"/>
          </a:p>
        </p:txBody>
      </p:sp>
      <p:sp>
        <p:nvSpPr>
          <p:cNvPr id="3" name="Content Placeholder 2"/>
          <p:cNvSpPr>
            <a:spLocks noGrp="1"/>
          </p:cNvSpPr>
          <p:nvPr>
            <p:ph idx="1"/>
          </p:nvPr>
        </p:nvSpPr>
        <p:spPr>
          <a:xfrm>
            <a:off x="734938" y="982766"/>
            <a:ext cx="10618862" cy="5631679"/>
          </a:xfrm>
        </p:spPr>
        <p:txBody>
          <a:bodyPr>
            <a:noAutofit/>
          </a:bodyPr>
          <a:lstStyle/>
          <a:p>
            <a:pPr>
              <a:lnSpc>
                <a:spcPct val="150000"/>
              </a:lnSpc>
            </a:pPr>
            <a:r>
              <a:rPr lang="en-US" sz="2800" dirty="0" smtClean="0">
                <a:latin typeface="Times New Roman" panose="02020603050405020304" pitchFamily="18" charset="0"/>
                <a:cs typeface="Times New Roman" panose="02020603050405020304" pitchFamily="18" charset="0"/>
              </a:rPr>
              <a:t>Road network accessibility can be enhanced to increase the accessibility of schools. The road network is a key factor to evaluate the accessibility of schools and therefore reconnaissance of physical access is important before the establishment of the institutions</a:t>
            </a:r>
          </a:p>
          <a:p>
            <a:pPr>
              <a:lnSpc>
                <a:spcPct val="150000"/>
              </a:lnSpc>
            </a:pPr>
            <a:r>
              <a:rPr lang="en-US" sz="2800" dirty="0" smtClean="0">
                <a:latin typeface="Times New Roman" panose="02020603050405020304" pitchFamily="18" charset="0"/>
                <a:cs typeface="Times New Roman" panose="02020603050405020304" pitchFamily="18" charset="0"/>
              </a:rPr>
              <a:t>The implementation of the proposed schools if well done is an assurance that the schools will be almost evenly distributed within the area’s population to ensure that efficient and quality education is delivered.</a:t>
            </a:r>
          </a:p>
          <a:p>
            <a:pPr>
              <a:lnSpc>
                <a:spcPct val="150000"/>
              </a:lnSpc>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46466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9462"/>
            <a:ext cx="10515600" cy="1068224"/>
          </a:xfrm>
        </p:spPr>
        <p:txBody>
          <a:bodyPr/>
          <a:lstStyle/>
          <a:p>
            <a:r>
              <a:rPr lang="en-US" b="1" dirty="0" smtClean="0">
                <a:latin typeface="Times New Roman" panose="02020603050405020304" pitchFamily="18" charset="0"/>
                <a:cs typeface="Times New Roman" panose="02020603050405020304" pitchFamily="18" charset="0"/>
              </a:rPr>
              <a:t>Presentation Outline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085316"/>
            <a:ext cx="10515600" cy="5091647"/>
          </a:xfrm>
        </p:spPr>
        <p:txBody>
          <a:bodyPr>
            <a:noAutofit/>
          </a:bodyPr>
          <a:lstStyle/>
          <a:p>
            <a:pPr marL="285750" indent="-285750">
              <a:lnSpc>
                <a:spcPct val="150000"/>
              </a:lnSpc>
            </a:pPr>
            <a:r>
              <a:rPr lang="en-US" sz="3000" dirty="0">
                <a:latin typeface="Times New Roman" panose="02020603050405020304" pitchFamily="18" charset="0"/>
                <a:cs typeface="Times New Roman" panose="02020603050405020304" pitchFamily="18" charset="0"/>
              </a:rPr>
              <a:t>Introduction</a:t>
            </a:r>
          </a:p>
          <a:p>
            <a:pPr marL="285750" indent="-285750">
              <a:lnSpc>
                <a:spcPct val="150000"/>
              </a:lnSpc>
            </a:pPr>
            <a:r>
              <a:rPr lang="en-US" sz="3000" dirty="0">
                <a:latin typeface="Times New Roman" panose="02020603050405020304" pitchFamily="18" charset="0"/>
                <a:cs typeface="Times New Roman" panose="02020603050405020304" pitchFamily="18" charset="0"/>
              </a:rPr>
              <a:t>Problem </a:t>
            </a:r>
            <a:r>
              <a:rPr lang="en-US" sz="3000" dirty="0" smtClean="0">
                <a:latin typeface="Times New Roman" panose="02020603050405020304" pitchFamily="18" charset="0"/>
                <a:cs typeface="Times New Roman" panose="02020603050405020304" pitchFamily="18" charset="0"/>
              </a:rPr>
              <a:t>Statement</a:t>
            </a:r>
          </a:p>
          <a:p>
            <a:pPr marL="285750" indent="-285750">
              <a:lnSpc>
                <a:spcPct val="150000"/>
              </a:lnSpc>
            </a:pPr>
            <a:r>
              <a:rPr lang="en-US" sz="3000" dirty="0" smtClean="0">
                <a:latin typeface="Times New Roman" panose="02020603050405020304" pitchFamily="18" charset="0"/>
                <a:cs typeface="Times New Roman" panose="02020603050405020304" pitchFamily="18" charset="0"/>
              </a:rPr>
              <a:t>Area of Study</a:t>
            </a:r>
            <a:endParaRPr lang="en-US" sz="3000" dirty="0">
              <a:latin typeface="Times New Roman" panose="02020603050405020304" pitchFamily="18" charset="0"/>
              <a:cs typeface="Times New Roman" panose="02020603050405020304" pitchFamily="18" charset="0"/>
            </a:endParaRPr>
          </a:p>
          <a:p>
            <a:pPr marL="285750" indent="-285750">
              <a:lnSpc>
                <a:spcPct val="150000"/>
              </a:lnSpc>
            </a:pPr>
            <a:r>
              <a:rPr lang="en-US" sz="3000" dirty="0">
                <a:latin typeface="Times New Roman" panose="02020603050405020304" pitchFamily="18" charset="0"/>
                <a:cs typeface="Times New Roman" panose="02020603050405020304" pitchFamily="18" charset="0"/>
              </a:rPr>
              <a:t>Objectives</a:t>
            </a:r>
          </a:p>
          <a:p>
            <a:pPr marL="285750" indent="-285750">
              <a:lnSpc>
                <a:spcPct val="150000"/>
              </a:lnSpc>
            </a:pPr>
            <a:r>
              <a:rPr lang="en-US" sz="3000" dirty="0">
                <a:latin typeface="Times New Roman" panose="02020603050405020304" pitchFamily="18" charset="0"/>
                <a:cs typeface="Times New Roman" panose="02020603050405020304" pitchFamily="18" charset="0"/>
              </a:rPr>
              <a:t>Methodology</a:t>
            </a:r>
          </a:p>
          <a:p>
            <a:pPr marL="285750" indent="-285750">
              <a:lnSpc>
                <a:spcPct val="150000"/>
              </a:lnSpc>
            </a:pPr>
            <a:r>
              <a:rPr lang="en-US" sz="3000" dirty="0" smtClean="0">
                <a:latin typeface="Times New Roman" panose="02020603050405020304" pitchFamily="18" charset="0"/>
                <a:cs typeface="Times New Roman" panose="02020603050405020304" pitchFamily="18" charset="0"/>
              </a:rPr>
              <a:t>Results and Discussion</a:t>
            </a:r>
            <a:endParaRPr lang="en-US" sz="3000" dirty="0">
              <a:latin typeface="Times New Roman" panose="02020603050405020304" pitchFamily="18" charset="0"/>
              <a:cs typeface="Times New Roman" panose="02020603050405020304" pitchFamily="18" charset="0"/>
            </a:endParaRPr>
          </a:p>
          <a:p>
            <a:r>
              <a:rPr lang="en-US" sz="3000" dirty="0" smtClean="0">
                <a:latin typeface="Times New Roman" panose="02020603050405020304" pitchFamily="18" charset="0"/>
                <a:cs typeface="Times New Roman" panose="02020603050405020304" pitchFamily="18" charset="0"/>
              </a:rPr>
              <a:t>Conclusion </a:t>
            </a:r>
            <a:r>
              <a:rPr lang="en-US" sz="3000" dirty="0">
                <a:latin typeface="Times New Roman" panose="02020603050405020304" pitchFamily="18" charset="0"/>
                <a:cs typeface="Times New Roman" panose="02020603050405020304" pitchFamily="18" charset="0"/>
              </a:rPr>
              <a:t>and Recommendations</a:t>
            </a:r>
          </a:p>
          <a:p>
            <a:pPr marL="285750" indent="-285750">
              <a:lnSpc>
                <a:spcPct val="150000"/>
              </a:lnSpc>
            </a:pP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27987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458"/>
            <a:ext cx="10515600" cy="760576"/>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Introduction</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19641" y="760576"/>
            <a:ext cx="11921383" cy="5982055"/>
          </a:xfrm>
        </p:spPr>
        <p:txBody>
          <a:bodyPr>
            <a:noAutofit/>
          </a:bodyPr>
          <a:lstStyle/>
          <a:p>
            <a:pPr>
              <a:lnSpc>
                <a:spcPct val="150000"/>
              </a:lnSpc>
            </a:pPr>
            <a:r>
              <a:rPr lang="en-US" sz="2800" dirty="0" smtClean="0">
                <a:latin typeface="Times New Roman" panose="02020603050405020304" pitchFamily="18" charset="0"/>
                <a:cs typeface="Times New Roman" panose="02020603050405020304" pitchFamily="18" charset="0"/>
              </a:rPr>
              <a:t>The Kenyan Constitution from 2010 identifies education as a guaranteed right to every Kenyan. </a:t>
            </a:r>
          </a:p>
          <a:p>
            <a:pPr>
              <a:lnSpc>
                <a:spcPct val="150000"/>
              </a:lnSpc>
            </a:pPr>
            <a:r>
              <a:rPr lang="en-US" sz="2800" dirty="0" smtClean="0">
                <a:latin typeface="Times New Roman" panose="02020603050405020304" pitchFamily="18" charset="0"/>
                <a:cs typeface="Times New Roman" panose="02020603050405020304" pitchFamily="18" charset="0"/>
              </a:rPr>
              <a:t>In 2017, KICD introduced the CBC which targets to be a more student-based system.</a:t>
            </a:r>
          </a:p>
          <a:p>
            <a:pPr>
              <a:lnSpc>
                <a:spcPct val="150000"/>
              </a:lnSpc>
            </a:pPr>
            <a:r>
              <a:rPr lang="en-US" sz="2800" dirty="0" smtClean="0">
                <a:latin typeface="Times New Roman" panose="02020603050405020304" pitchFamily="18" charset="0"/>
                <a:cs typeface="Times New Roman" panose="02020603050405020304" pitchFamily="18" charset="0"/>
              </a:rPr>
              <a:t>The Distribution of CBC schools centers has not been carried effectively to meet the demographic demands.</a:t>
            </a:r>
          </a:p>
          <a:p>
            <a:pPr>
              <a:lnSpc>
                <a:spcPct val="150000"/>
              </a:lnSpc>
            </a:pPr>
            <a:r>
              <a:rPr lang="en-US" sz="2800" dirty="0" smtClean="0">
                <a:latin typeface="Times New Roman" panose="02020603050405020304" pitchFamily="18" charset="0"/>
                <a:cs typeface="Times New Roman" panose="02020603050405020304" pitchFamily="18" charset="0"/>
              </a:rPr>
              <a:t>GIS is a powerful tool for developing and planning spatial events because they are designed to capture, handle, analyze, manage, store, and display geographical data.</a:t>
            </a:r>
          </a:p>
        </p:txBody>
      </p:sp>
    </p:spTree>
    <p:extLst>
      <p:ext uri="{BB962C8B-B14F-4D97-AF65-F5344CB8AC3E}">
        <p14:creationId xmlns:p14="http://schemas.microsoft.com/office/powerpoint/2010/main" val="38132896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7103"/>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Problem Statement</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70916" y="1016950"/>
            <a:ext cx="11844471" cy="5759865"/>
          </a:xfrm>
        </p:spPr>
        <p:txBody>
          <a:bodyPr>
            <a:normAutofit/>
          </a:bodyPr>
          <a:lstStyle/>
          <a:p>
            <a:pPr>
              <a:lnSpc>
                <a:spcPct val="200000"/>
              </a:lnSpc>
            </a:pPr>
            <a:r>
              <a:rPr lang="en-US" sz="2800" dirty="0" smtClean="0">
                <a:latin typeface="Times New Roman" panose="02020603050405020304" pitchFamily="18" charset="0"/>
                <a:cs typeface="Times New Roman" panose="02020603050405020304" pitchFamily="18" charset="0"/>
              </a:rPr>
              <a:t>Makadara sub-county has 51 primary schools, and 15 secondary schools. </a:t>
            </a:r>
          </a:p>
          <a:p>
            <a:pPr>
              <a:lnSpc>
                <a:spcPct val="200000"/>
              </a:lnSpc>
            </a:pPr>
            <a:r>
              <a:rPr lang="en-US" sz="2800" dirty="0" smtClean="0">
                <a:latin typeface="Times New Roman" panose="02020603050405020304" pitchFamily="18" charset="0"/>
                <a:cs typeface="Times New Roman" panose="02020603050405020304" pitchFamily="18" charset="0"/>
              </a:rPr>
              <a:t>The research problem is thus to determine the relationship between schools distribution </a:t>
            </a:r>
            <a:r>
              <a:rPr lang="en-US" sz="2800" dirty="0" smtClean="0">
                <a:latin typeface="Times New Roman" panose="02020603050405020304" pitchFamily="18" charset="0"/>
                <a:cs typeface="Times New Roman" panose="02020603050405020304" pitchFamily="18" charset="0"/>
              </a:rPr>
              <a:t>in the area, </a:t>
            </a:r>
            <a:r>
              <a:rPr lang="en-US" sz="2800" smtClean="0">
                <a:latin typeface="Times New Roman" panose="02020603050405020304" pitchFamily="18" charset="0"/>
                <a:cs typeface="Times New Roman" panose="02020603050405020304" pitchFamily="18" charset="0"/>
              </a:rPr>
              <a:t>physical </a:t>
            </a:r>
            <a:r>
              <a:rPr lang="en-US" sz="2800" smtClean="0">
                <a:latin typeface="Times New Roman" panose="02020603050405020304" pitchFamily="18" charset="0"/>
                <a:cs typeface="Times New Roman" panose="02020603050405020304" pitchFamily="18" charset="0"/>
              </a:rPr>
              <a:t>accessibility, </a:t>
            </a:r>
            <a:r>
              <a:rPr lang="en-US" sz="2800" dirty="0" smtClean="0">
                <a:latin typeface="Times New Roman" panose="02020603050405020304" pitchFamily="18" charset="0"/>
                <a:cs typeface="Times New Roman" panose="02020603050405020304" pitchFamily="18" charset="0"/>
              </a:rPr>
              <a:t>and school enrolment. </a:t>
            </a:r>
          </a:p>
          <a:p>
            <a:pPr>
              <a:lnSpc>
                <a:spcPct val="200000"/>
              </a:lnSpc>
            </a:pPr>
            <a:r>
              <a:rPr lang="en-US" sz="2800" dirty="0" smtClean="0">
                <a:latin typeface="Times New Roman" panose="02020603050405020304" pitchFamily="18" charset="0"/>
                <a:cs typeface="Times New Roman" panose="02020603050405020304" pitchFamily="18" charset="0"/>
              </a:rPr>
              <a:t>As a result, GIS will be used to analyze the distribution of schools, identify disparities in the CBC school’s location accessibility, and propose future areas for secondary schools based on suitability analysis.</a:t>
            </a:r>
          </a:p>
        </p:txBody>
      </p:sp>
    </p:spTree>
    <p:extLst>
      <p:ext uri="{BB962C8B-B14F-4D97-AF65-F5344CB8AC3E}">
        <p14:creationId xmlns:p14="http://schemas.microsoft.com/office/powerpoint/2010/main" val="31357225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820"/>
            <a:ext cx="10515600" cy="794759"/>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Area of Study</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161802" y="1825625"/>
            <a:ext cx="3016665" cy="4351338"/>
          </a:xfrm>
        </p:spPr>
        <p:txBody>
          <a:bodyPr/>
          <a:lstStyle/>
          <a:p>
            <a:endParaRPr lang="en-US" dirty="0"/>
          </a:p>
        </p:txBody>
      </p:sp>
      <p:grpSp>
        <p:nvGrpSpPr>
          <p:cNvPr id="4" name="Group 3"/>
          <p:cNvGrpSpPr>
            <a:grpSpLocks/>
          </p:cNvGrpSpPr>
          <p:nvPr/>
        </p:nvGrpSpPr>
        <p:grpSpPr bwMode="auto">
          <a:xfrm>
            <a:off x="1239139" y="854578"/>
            <a:ext cx="9101271" cy="5879507"/>
            <a:chOff x="0" y="0"/>
            <a:chExt cx="10338" cy="10867"/>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338" cy="10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cxnSp>
          <p:nvCxnSpPr>
            <p:cNvPr id="6" name="Line 8"/>
            <p:cNvCxnSpPr>
              <a:cxnSpLocks noChangeShapeType="1"/>
            </p:cNvCxnSpPr>
            <p:nvPr/>
          </p:nvCxnSpPr>
          <p:spPr bwMode="auto">
            <a:xfrm>
              <a:off x="6529" y="10618"/>
              <a:ext cx="0" cy="0"/>
            </a:xfrm>
            <a:prstGeom prst="line">
              <a:avLst/>
            </a:prstGeom>
            <a:noFill/>
            <a:ln w="6350">
              <a:solidFill>
                <a:srgbClr val="5B9BD4"/>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5504488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7649"/>
            <a:ext cx="10515600" cy="803305"/>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Objectives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12748" y="1110954"/>
            <a:ext cx="11032620" cy="5623132"/>
          </a:xfrm>
        </p:spPr>
        <p:txBody>
          <a:bodyPr>
            <a:noAutofit/>
          </a:bodyPr>
          <a:lstStyle/>
          <a:p>
            <a:pPr marL="0" indent="0">
              <a:buNone/>
            </a:pPr>
            <a:r>
              <a:rPr lang="en-US" sz="2800" b="1" dirty="0" smtClean="0">
                <a:latin typeface="Times New Roman" panose="02020603050405020304" pitchFamily="18" charset="0"/>
                <a:cs typeface="Times New Roman" panose="02020603050405020304" pitchFamily="18" charset="0"/>
              </a:rPr>
              <a:t>Main Objective</a:t>
            </a:r>
          </a:p>
          <a:p>
            <a:r>
              <a:rPr lang="en-US" sz="2800" dirty="0" smtClean="0">
                <a:latin typeface="Times New Roman" panose="02020603050405020304" pitchFamily="18" charset="0"/>
                <a:cs typeface="Times New Roman" panose="02020603050405020304" pitchFamily="18" charset="0"/>
              </a:rPr>
              <a:t>The main objective of this project is to show the use of GIS in mapping out the distribution of primary and secondary schools in Makadara Sub-county.</a:t>
            </a:r>
            <a:endParaRPr lang="en-US" sz="2800" dirty="0">
              <a:latin typeface="Times New Roman" panose="02020603050405020304" pitchFamily="18" charset="0"/>
              <a:cs typeface="Times New Roman" panose="02020603050405020304" pitchFamily="18" charset="0"/>
            </a:endParaRPr>
          </a:p>
          <a:p>
            <a:pPr marL="0" indent="0">
              <a:buNone/>
            </a:pPr>
            <a:r>
              <a:rPr lang="en-US" sz="2800" b="1" dirty="0" smtClean="0">
                <a:latin typeface="Times New Roman" panose="02020603050405020304" pitchFamily="18" charset="0"/>
                <a:cs typeface="Times New Roman" panose="02020603050405020304" pitchFamily="18" charset="0"/>
              </a:rPr>
              <a:t>Specific Objectives</a:t>
            </a:r>
          </a:p>
          <a:p>
            <a:pPr marL="571500" indent="-571500">
              <a:buFont typeface="+mj-lt"/>
              <a:buAutoNum type="romanLcPeriod"/>
            </a:pPr>
            <a:r>
              <a:rPr lang="en-US" sz="2800" dirty="0" smtClean="0">
                <a:latin typeface="Times New Roman" panose="02020603050405020304" pitchFamily="18" charset="0"/>
                <a:cs typeface="Times New Roman" panose="02020603050405020304" pitchFamily="18" charset="0"/>
              </a:rPr>
              <a:t>To collect spatial data on the schools and roads in the Makadara sub-county.</a:t>
            </a:r>
          </a:p>
          <a:p>
            <a:pPr marL="571500" indent="-571500">
              <a:buFont typeface="+mj-lt"/>
              <a:buAutoNum type="romanLcPeriod"/>
            </a:pPr>
            <a:r>
              <a:rPr lang="en-US" sz="2800" dirty="0" smtClean="0">
                <a:latin typeface="Times New Roman" panose="02020603050405020304" pitchFamily="18" charset="0"/>
                <a:cs typeface="Times New Roman" panose="02020603050405020304" pitchFamily="18" charset="0"/>
              </a:rPr>
              <a:t>To identify the existing disparities in the distribution of CBC schools, and determine their  proximity and accessibility in Makadara sub-county</a:t>
            </a:r>
          </a:p>
          <a:p>
            <a:pPr marL="571500" indent="-571500">
              <a:buAutoNum type="romanLcPeriod" startAt="3"/>
            </a:pPr>
            <a:r>
              <a:rPr lang="en-US" sz="2800" dirty="0" smtClean="0">
                <a:latin typeface="Times New Roman" panose="02020603050405020304" pitchFamily="18" charset="0"/>
                <a:cs typeface="Times New Roman" panose="02020603050405020304" pitchFamily="18" charset="0"/>
              </a:rPr>
              <a:t>To carry out a suitability analysis to determine and propose the locations of new CBC secondary schools in the future.</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94998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458"/>
            <a:ext cx="10515600" cy="709302"/>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Methodology</a:t>
            </a:r>
            <a:endParaRPr lang="en-US"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1051134" y="922338"/>
            <a:ext cx="7805496" cy="5615195"/>
          </a:xfrm>
          <a:prstGeom prst="rect">
            <a:avLst/>
          </a:prstGeom>
        </p:spPr>
      </p:pic>
    </p:spTree>
    <p:extLst>
      <p:ext uri="{BB962C8B-B14F-4D97-AF65-F5344CB8AC3E}">
        <p14:creationId xmlns:p14="http://schemas.microsoft.com/office/powerpoint/2010/main" val="14665914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477" y="59822"/>
            <a:ext cx="10798323" cy="512746"/>
          </a:xfrm>
        </p:spPr>
        <p:txBody>
          <a:bodyPr>
            <a:noAutofit/>
          </a:bodyPr>
          <a:lstStyle/>
          <a:p>
            <a:pPr marL="285750" indent="-285750">
              <a:lnSpc>
                <a:spcPct val="150000"/>
              </a:lnSpc>
            </a:pP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Results and Discussion</a:t>
            </a:r>
            <a:br>
              <a:rPr lang="en-US" b="1" dirty="0" smtClean="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649480"/>
            <a:ext cx="10515600" cy="5527483"/>
          </a:xfrm>
        </p:spPr>
        <p:txBody>
          <a:bodyPr/>
          <a:lstStyle/>
          <a:p>
            <a:pPr marL="571500" indent="-571500">
              <a:buFont typeface="+mj-lt"/>
              <a:buAutoNum type="romanLcPeriod"/>
            </a:pPr>
            <a:r>
              <a:rPr lang="en-US" b="1" dirty="0" smtClean="0">
                <a:latin typeface="Times New Roman" panose="02020603050405020304" pitchFamily="18" charset="0"/>
                <a:cs typeface="Times New Roman" panose="02020603050405020304" pitchFamily="18" charset="0"/>
              </a:rPr>
              <a:t>The distribution of Primary schools in Makadara sub-county.</a:t>
            </a:r>
          </a:p>
          <a:p>
            <a:pPr marL="0" indent="0">
              <a:buNone/>
            </a:pP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1051132"/>
            <a:ext cx="8875059" cy="5806867"/>
          </a:xfrm>
          <a:prstGeom prst="rect">
            <a:avLst/>
          </a:prstGeom>
        </p:spPr>
      </p:pic>
    </p:spTree>
    <p:extLst>
      <p:ext uri="{BB962C8B-B14F-4D97-AF65-F5344CB8AC3E}">
        <p14:creationId xmlns:p14="http://schemas.microsoft.com/office/powerpoint/2010/main" val="26462721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733"/>
            <a:ext cx="10515600" cy="854579"/>
          </a:xfrm>
        </p:spPr>
        <p:txBody>
          <a:bodyPr>
            <a:normAutofit/>
          </a:bodyPr>
          <a:lstStyle/>
          <a:p>
            <a:r>
              <a:rPr lang="en-US" sz="2800" b="1" dirty="0" smtClean="0">
                <a:latin typeface="Times New Roman" panose="02020603050405020304" pitchFamily="18" charset="0"/>
                <a:cs typeface="Times New Roman" panose="02020603050405020304" pitchFamily="18" charset="0"/>
              </a:rPr>
              <a:t>ii) </a:t>
            </a:r>
            <a:r>
              <a:rPr lang="en-US" sz="2800" b="1" dirty="0">
                <a:latin typeface="Times New Roman" panose="02020603050405020304" pitchFamily="18" charset="0"/>
                <a:cs typeface="Times New Roman" panose="02020603050405020304" pitchFamily="18" charset="0"/>
              </a:rPr>
              <a:t>CBC school’s enrollment to population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4938" y="879475"/>
            <a:ext cx="9417466" cy="5888794"/>
          </a:xfrm>
        </p:spPr>
      </p:pic>
    </p:spTree>
    <p:extLst>
      <p:ext uri="{BB962C8B-B14F-4D97-AF65-F5344CB8AC3E}">
        <p14:creationId xmlns:p14="http://schemas.microsoft.com/office/powerpoint/2010/main" val="2203615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151A9A65-C63F-43CF-99C8-2BC8EBA7DD39}" vid="{6526CAD1-688A-4B5D-9F8C-08870F66D852}"/>
    </a:ext>
  </a:extLst>
</a:theme>
</file>

<file path=docProps/app.xml><?xml version="1.0" encoding="utf-8"?>
<Properties xmlns="http://schemas.openxmlformats.org/officeDocument/2006/extended-properties" xmlns:vt="http://schemas.openxmlformats.org/officeDocument/2006/docPropsVTypes">
  <Template/>
  <TotalTime>142</TotalTime>
  <Words>443</Words>
  <Application>Microsoft Office PowerPoint</Application>
  <PresentationFormat>Widescreen</PresentationFormat>
  <Paragraphs>41</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Rockwell</vt:lpstr>
      <vt:lpstr>Rockwell Condensed</vt:lpstr>
      <vt:lpstr>Times New Roman</vt:lpstr>
      <vt:lpstr>Wingdings</vt:lpstr>
      <vt:lpstr>Theme1</vt:lpstr>
      <vt:lpstr>     TECHNICAL UNIVERSITY OF KENYA    A GIS Application in Competency-Based Curriculum Schools Accessibility Mapping and Proposing Future Secondary Schools Locations: Case Study of Makadara Sub-County.   By Theresa Nyatichi Monari ESSI/01552/2018 March, 2023  Supervisor: Mr. Tom Mumo</vt:lpstr>
      <vt:lpstr>Presentation Outline</vt:lpstr>
      <vt:lpstr>Introduction</vt:lpstr>
      <vt:lpstr>Problem Statement</vt:lpstr>
      <vt:lpstr>Area of Study</vt:lpstr>
      <vt:lpstr>Objectives</vt:lpstr>
      <vt:lpstr>Methodology</vt:lpstr>
      <vt:lpstr> Results and Discussion </vt:lpstr>
      <vt:lpstr>ii) CBC school’s enrollment to population</vt:lpstr>
      <vt:lpstr>iii) Proximity Analysis(Near analysis of roads and schools)</vt:lpstr>
      <vt:lpstr>iv) Primary schools catchment areas in Makadara Sub-county</vt:lpstr>
      <vt:lpstr>v) Proposed CBC (Primary) Schools</vt:lpstr>
      <vt:lpstr>vi) Distribution of secondary schools in Makadara sub-county</vt:lpstr>
      <vt:lpstr>vii) Proposed secondary schools</vt:lpstr>
      <vt:lpstr>Conclusion</vt:lpstr>
      <vt:lpstr>Recommendations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UNIVERSITY OF KENYA  A GIS Application in Competency-Based Curriculum Schools Accessibility Mapping and Proposing Future Secondary Schools Locations: Case Study of Makadara Sub-County.   By THERESA NYATICHI MONARI ESSI/01552/2018  Supervisor: Mr. Tom Mumo</dc:title>
  <dc:creator>user</dc:creator>
  <cp:lastModifiedBy>user</cp:lastModifiedBy>
  <cp:revision>26</cp:revision>
  <dcterms:created xsi:type="dcterms:W3CDTF">2023-03-02T09:29:25Z</dcterms:created>
  <dcterms:modified xsi:type="dcterms:W3CDTF">2023-03-03T01:00:08Z</dcterms:modified>
</cp:coreProperties>
</file>